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548C8-2988-454E-A52C-BB1E3B3D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5CD24-C3B2-4515-A573-7811FFEB8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3F78-C792-4988-939B-A63F81F7C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BE5C3-80E8-40C7-B06E-6B59C0A9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2A6F-B655-4A60-B0D4-E3092BC3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8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8EF3A-0B33-4686-87F5-EFD80D8F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CC6BF7-F8E1-46DA-B544-39975D5F4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C6A98-A68B-46FC-9CE2-F8C5BD38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5C67A-ED11-453A-8E7A-EDD923A5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CEF57-4769-490B-8732-06AFF04B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0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68F34B-E36D-4E3C-81E8-41E50CD6C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EAC5B-4FF0-488A-8041-44B145424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D0C10-565B-447C-A6E0-37E20183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E75A5-794B-4CCA-927B-F0562127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7813B-4AB6-4168-BBB0-33FF6816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1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2470C-C92E-4D36-891E-FC11C6B9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58DE4-1A7C-47C1-B1C8-6ECC7A74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81251-8EC3-4E92-8672-B25D1CD7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0E652-A45D-41A5-B517-A26E797C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848A1-F8B3-4847-BE71-45C480F8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1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E8DA2-496D-4DB9-B10E-01F85E3A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821684-B710-41E1-8B7E-A771D1564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81388-B724-44F3-B73A-CC035470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201BB-40B9-4AED-BD3A-A13B505A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0C8DC-C3D1-44B6-8AF8-5D5F9F68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6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91661-3D89-44FE-8B72-95277C52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D8A7E-A163-45CC-AE72-4FE279568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D24861-922C-42E2-9C07-B972DA5FA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CA609-1D6B-4549-B3BB-E0942D2B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4DC081-66B3-41A4-972E-075CCB56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1CED7-313C-48EF-B6FE-476DAC5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5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52B59-7A10-4492-A28C-4520BEAE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71D801-AAF0-416A-9D32-B6548902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5F7115-3A8E-41E6-BDB9-0709CD24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764D92-148E-4E16-838A-76DF6FECE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0E06AF-9FA5-40AE-825B-D457D65BC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B03AA1-1DE5-4A0A-945D-481ACBFB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D048B6-F66E-4EA2-9226-9A82C04C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86F905-EC92-40F5-B473-1B6FF212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59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42F21-33D5-4032-B0B6-E00B9F6C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574F0-162D-44BC-BE65-1B1DB952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634718-C370-4F23-AD0B-78E49B3C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5F8DFF-1368-4E7E-AA93-24DAF6E1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0AB8B7-26ED-4CDC-A337-D85BF3F7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F5B726-44E9-4D87-B922-EE8C4BE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7E5C7-7E69-4E2A-85B7-CC611A90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2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5F78B-B598-4B74-86D2-A3762563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F34A2-BBE0-4754-B75E-A60E2162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8545AF-26A4-4D74-9603-4EE4E75C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55825-8A81-4936-8418-1DF0A884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B3C46D-3BB1-406E-89BD-AE1226D4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D8F86-D842-465B-8101-C72B4333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0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2C975-B656-453B-9413-A4A7C0A8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77D4FA-76FE-43B5-B486-69D4D7326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0E4BD-7F58-4D7F-99E7-50E8C4FFD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512D3-5CE2-4C8A-A0A8-942430F6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F5FA22-3C81-4687-9364-AAD2DC12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772EC-8F80-4666-9B15-3738521F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8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6B3A5-D83B-4536-A132-2B91EE37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8B10FF-8021-4052-8E04-D12F3141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332CB-3BB3-445E-B688-DED732C94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494E5-2D4C-473F-BF7E-17BB4A287E5F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C47F4-1214-4637-AB4C-2908BFF82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C8FF2-F5AD-4476-BFFA-36C864E2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0EE0F-AD8C-4F34-9909-4B37EB739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6EFB-B506-4562-8BEC-475FF80F7B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XNR Manual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(2)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CFC4E-9ADF-4063-B8C2-B4CB2846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4" t="534" r="50847" b="46318"/>
          <a:stretch/>
        </p:blipFill>
        <p:spPr>
          <a:xfrm>
            <a:off x="380021" y="2214880"/>
            <a:ext cx="4595839" cy="36449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25A5B0-5B40-4CC2-BE5B-A898A4725379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91414" y="734457"/>
            <a:ext cx="4302560" cy="1831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5193974" y="365125"/>
            <a:ext cx="678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Bruker2Nifti </a:t>
            </a:r>
            <a:r>
              <a:rPr lang="ko-KR" altLang="en-US" sz="1400"/>
              <a:t>라이브러리를 이용하여 </a:t>
            </a:r>
            <a:r>
              <a:rPr lang="en-US" altLang="ko-KR" sz="1400"/>
              <a:t>bruker </a:t>
            </a:r>
            <a:r>
              <a:rPr lang="ko-KR" altLang="en-US" sz="1400"/>
              <a:t>파일을 </a:t>
            </a:r>
            <a:r>
              <a:rPr lang="en-US" altLang="ko-KR" sz="1400"/>
              <a:t>Nifti</a:t>
            </a:r>
            <a:r>
              <a:rPr lang="ko-KR" altLang="en-US" sz="1400"/>
              <a:t>로 변환할 수 있습니다</a:t>
            </a:r>
            <a:r>
              <a:rPr lang="en-US" altLang="ko-KR" sz="1400"/>
              <a:t>.</a:t>
            </a:r>
          </a:p>
          <a:p>
            <a:pPr marL="342900" indent="-342900">
              <a:buAutoNum type="arabicParenR"/>
            </a:pPr>
            <a:endParaRPr lang="en-US" altLang="ko-KR" sz="1400"/>
          </a:p>
          <a:p>
            <a:pPr marL="342900" indent="-342900">
              <a:buAutoNum type="arabicParenR" startAt="2"/>
            </a:pPr>
            <a:r>
              <a:rPr lang="en-US" altLang="ko-KR" sz="1400"/>
              <a:t>Output </a:t>
            </a:r>
            <a:r>
              <a:rPr lang="ko-KR" altLang="en-US" sz="1400"/>
              <a:t>폴더를 지정합니다</a:t>
            </a:r>
            <a:r>
              <a:rPr lang="en-US" altLang="ko-KR" sz="14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F8714-BC9D-4845-830A-E3DEE7C7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66" y="1237501"/>
            <a:ext cx="4970145" cy="31328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955B8F-A467-483F-9501-52CE416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87" y="4622052"/>
            <a:ext cx="3924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9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(2)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838200" y="1690688"/>
            <a:ext cx="67818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Output </a:t>
            </a:r>
            <a:r>
              <a:rPr lang="ko-KR" altLang="en-US" sz="1400"/>
              <a:t>예시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 b="1"/>
              <a:t>&lt;Output path&gt;</a:t>
            </a:r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BRKRAW_1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100">
                <a:sym typeface="Wingdings" panose="05000000000000000000" pitchFamily="2" charset="2"/>
              </a:rPr>
              <a:t>BRKRAW_1_subvol_0.nii.gz</a:t>
            </a:r>
            <a:r>
              <a:rPr lang="en-US" altLang="ko-KR" sz="1100"/>
              <a:t>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100">
                <a:sym typeface="Wingdings" panose="05000000000000000000" pitchFamily="2" charset="2"/>
              </a:rPr>
              <a:t>BRKRAW_1_subvol_1.nii.gz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100">
                <a:sym typeface="Wingdings" panose="05000000000000000000" pitchFamily="2" charset="2"/>
              </a:rPr>
              <a:t>BRKRAW_1_subvol_2.nii.gz</a:t>
            </a:r>
            <a:endParaRPr lang="en-US" altLang="ko-KR" sz="1100"/>
          </a:p>
          <a:p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BRKRAW_2</a:t>
            </a:r>
          </a:p>
          <a:p>
            <a:pPr marL="285750" lvl="0" indent="-285750">
              <a:buFont typeface="Wingdings" panose="05000000000000000000" pitchFamily="2" charset="2"/>
              <a:buChar char="è"/>
            </a:pPr>
            <a:r>
              <a:rPr lang="en-US" altLang="ko-KR" sz="1100">
                <a:solidFill>
                  <a:prstClr val="black"/>
                </a:solidFill>
                <a:sym typeface="Wingdings" panose="05000000000000000000" pitchFamily="2" charset="2"/>
              </a:rPr>
              <a:t>BRKRAW_2.nii.gz</a:t>
            </a:r>
            <a:r>
              <a:rPr lang="en-US" altLang="ko-KR" sz="110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DA9DCE-C669-4BFF-ADE0-4451859A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88" y="1581121"/>
            <a:ext cx="5922362" cy="42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(2)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838200" y="1690688"/>
            <a:ext cx="3205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</a:t>
            </a:r>
            <a:r>
              <a:rPr lang="en-US" altLang="ko-KR" sz="1100">
                <a:sym typeface="Wingdings" panose="05000000000000000000" pitchFamily="2" charset="2"/>
              </a:rPr>
              <a:t>BRKRAW_1_subvol_0.nii.gz </a:t>
            </a:r>
            <a:r>
              <a:rPr lang="ko-KR" altLang="en-US" sz="1100">
                <a:sym typeface="Wingdings" panose="05000000000000000000" pitchFamily="2" charset="2"/>
              </a:rPr>
              <a:t>파일을 연 모습</a:t>
            </a:r>
            <a:endParaRPr lang="en-US" altLang="ko-KR" sz="1100">
              <a:sym typeface="Wingdings" panose="05000000000000000000" pitchFamily="2" charset="2"/>
            </a:endParaRPr>
          </a:p>
          <a:p>
            <a:endParaRPr lang="en-US" altLang="ko-KR" sz="110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r>
              <a:rPr lang="en-US" altLang="ko-KR" sz="1100">
                <a:solidFill>
                  <a:prstClr val="black"/>
                </a:solidFill>
                <a:sym typeface="Wingdings" panose="05000000000000000000" pitchFamily="2" charset="2"/>
              </a:rPr>
              <a:t>NIFTI </a:t>
            </a:r>
            <a:r>
              <a:rPr lang="ko-KR" altLang="en-US" sz="1100">
                <a:solidFill>
                  <a:prstClr val="black"/>
                </a:solidFill>
                <a:sym typeface="Wingdings" panose="05000000000000000000" pitchFamily="2" charset="2"/>
              </a:rPr>
              <a:t>열기로 파일을 여시면 됩니다</a:t>
            </a:r>
            <a:r>
              <a:rPr lang="en-US" altLang="ko-KR" sz="110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endParaRPr lang="en-US" altLang="ko-KR" sz="110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433B5-A6C9-4D40-AB3D-7E1902C1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80" y="1567898"/>
            <a:ext cx="6107626" cy="48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Notice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838199" y="1690688"/>
            <a:ext cx="917825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400">
                <a:sym typeface="Wingdings" panose="05000000000000000000" pitchFamily="2" charset="2"/>
              </a:rPr>
              <a:t>NIFTI </a:t>
            </a:r>
            <a:r>
              <a:rPr lang="ko-KR" altLang="en-US" sz="1400">
                <a:sym typeface="Wingdings" panose="05000000000000000000" pitchFamily="2" charset="2"/>
              </a:rPr>
              <a:t>파일은 </a:t>
            </a:r>
            <a:r>
              <a:rPr lang="en-US" altLang="ko-KR" sz="1400">
                <a:sym typeface="Wingdings" panose="05000000000000000000" pitchFamily="2" charset="2"/>
              </a:rPr>
              <a:t>single volume</a:t>
            </a:r>
            <a:r>
              <a:rPr lang="ko-KR" altLang="en-US" sz="1400">
                <a:sym typeface="Wingdings" panose="05000000000000000000" pitchFamily="2" charset="2"/>
              </a:rPr>
              <a:t>만 지원합니다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arenBoth"/>
            </a:pPr>
            <a:endParaRPr lang="en-US" altLang="ko-KR" sz="1400">
              <a:sym typeface="Wingdings" panose="05000000000000000000" pitchFamily="2" charset="2"/>
            </a:endParaRPr>
          </a:p>
          <a:p>
            <a:pPr marL="228600" indent="-228600">
              <a:buAutoNum type="arabicParenBoth"/>
            </a:pPr>
            <a:endParaRPr lang="en-US" altLang="ko-KR" sz="1400">
              <a:sym typeface="Wingdings" panose="05000000000000000000" pitchFamily="2" charset="2"/>
            </a:endParaRPr>
          </a:p>
          <a:p>
            <a:pPr marL="228600" indent="-228600">
              <a:buAutoNum type="arabicParenBoth"/>
            </a:pPr>
            <a:r>
              <a:rPr lang="en-US" altLang="ko-KR" sz="1400">
                <a:sym typeface="Wingdings" panose="05000000000000000000" pitchFamily="2" charset="2"/>
              </a:rPr>
              <a:t>NIFTI </a:t>
            </a:r>
            <a:r>
              <a:rPr lang="ko-KR" altLang="en-US" sz="1400">
                <a:sym typeface="Wingdings" panose="05000000000000000000" pitchFamily="2" charset="2"/>
              </a:rPr>
              <a:t>파일의 경우 임시파일이 생성되며 프로그램이 정상적으로 종료하면 자동으로 삭제됩니다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</a:p>
          <a:p>
            <a:pPr marL="228600" indent="-228600">
              <a:buAutoNum type="arabicParenBoth"/>
            </a:pPr>
            <a:endParaRPr lang="en-US" altLang="ko-KR" sz="1400">
              <a:sym typeface="Wingdings" panose="05000000000000000000" pitchFamily="2" charset="2"/>
            </a:endParaRPr>
          </a:p>
          <a:p>
            <a:pPr marL="228600" indent="-228600">
              <a:buAutoNum type="arabicParenBoth"/>
            </a:pPr>
            <a:endParaRPr lang="en-US" altLang="ko-KR" sz="1400">
              <a:sym typeface="Wingdings" panose="05000000000000000000" pitchFamily="2" charset="2"/>
            </a:endParaRPr>
          </a:p>
          <a:p>
            <a:pPr marL="228600" indent="-228600">
              <a:buAutoNum type="arabicParenBoth"/>
            </a:pPr>
            <a:r>
              <a:rPr lang="ko-KR" altLang="en-US" sz="1400">
                <a:sym typeface="Wingdings" panose="05000000000000000000" pitchFamily="2" charset="2"/>
              </a:rPr>
              <a:t>프로그램 사용 중 버그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문제점이 발견되면 알려주시면 감사하겠습니다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  <a:r>
              <a:rPr lang="ko-KR" altLang="en-US" sz="1400">
                <a:sym typeface="Wingdings" panose="05000000000000000000" pitchFamily="2" charset="2"/>
              </a:rPr>
              <a:t> </a:t>
            </a:r>
            <a:endParaRPr lang="en-US" altLang="ko-KR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8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Installation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2DAE6-9CC0-4227-A471-06C25AF7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19" y="1879573"/>
            <a:ext cx="5689063" cy="4041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1699D2-2B68-4B1F-B53B-9BD0C91F627F}"/>
              </a:ext>
            </a:extLst>
          </p:cNvPr>
          <p:cNvSpPr txBox="1"/>
          <p:nvPr/>
        </p:nvSpPr>
        <p:spPr>
          <a:xfrm>
            <a:off x="6377104" y="2936147"/>
            <a:ext cx="568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/>
              <a:t>압축을 푸시면 왼쪽과 같은 파일들이 생성됩니다</a:t>
            </a:r>
            <a:r>
              <a:rPr lang="en-US" altLang="ko-KR"/>
              <a:t>.</a:t>
            </a:r>
          </a:p>
          <a:p>
            <a:pPr marL="342900" indent="-342900">
              <a:buAutoNum type="arabicParenBoth"/>
            </a:pPr>
            <a:endParaRPr lang="en-US" altLang="ko-KR"/>
          </a:p>
          <a:p>
            <a:pPr marL="342900" indent="-342900">
              <a:buAutoNum type="arabicParenBoth"/>
            </a:pPr>
            <a:r>
              <a:rPr lang="ko-KR" altLang="en-US" u="sng"/>
              <a:t>모든 파일 및 폴더를 </a:t>
            </a:r>
            <a:r>
              <a:rPr lang="en-US" altLang="ko-KR" u="sng"/>
              <a:t>D:\XNR_Project_bruker</a:t>
            </a:r>
            <a:r>
              <a:rPr lang="ko-KR" altLang="en-US" u="sng"/>
              <a:t> 폴더에 덮어씌우기</a:t>
            </a:r>
            <a:r>
              <a:rPr lang="ko-KR" altLang="en-US"/>
              <a:t>를 하시면 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5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Mainscreen – (1)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2DAE6-9CC0-4227-A471-06C25AF7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26" y="1747283"/>
            <a:ext cx="6033946" cy="474559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E82DA4-9DB0-4596-A543-B0E46D465C0A}"/>
              </a:ext>
            </a:extLst>
          </p:cNvPr>
          <p:cNvGrpSpPr/>
          <p:nvPr/>
        </p:nvGrpSpPr>
        <p:grpSpPr>
          <a:xfrm>
            <a:off x="239252" y="6409081"/>
            <a:ext cx="2434574" cy="369332"/>
            <a:chOff x="239252" y="6409081"/>
            <a:chExt cx="2434574" cy="369332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97C9384-07D6-459B-8B0D-E8C6EEA13D92}"/>
                </a:ext>
              </a:extLst>
            </p:cNvPr>
            <p:cNvCxnSpPr/>
            <p:nvPr/>
          </p:nvCxnSpPr>
          <p:spPr>
            <a:xfrm flipV="1">
              <a:off x="2004969" y="6417578"/>
              <a:ext cx="668857" cy="17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106785-9915-4731-8D77-8CA637D2C0DA}"/>
                </a:ext>
              </a:extLst>
            </p:cNvPr>
            <p:cNvSpPr/>
            <p:nvPr/>
          </p:nvSpPr>
          <p:spPr>
            <a:xfrm>
              <a:off x="239252" y="6409081"/>
              <a:ext cx="18149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현재 파일 경로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1A4F37-5DEF-463D-A581-49F1E042A197}"/>
              </a:ext>
            </a:extLst>
          </p:cNvPr>
          <p:cNvGrpSpPr/>
          <p:nvPr/>
        </p:nvGrpSpPr>
        <p:grpSpPr>
          <a:xfrm>
            <a:off x="176169" y="4476331"/>
            <a:ext cx="2497657" cy="1320462"/>
            <a:chOff x="258661" y="5666170"/>
            <a:chExt cx="2497657" cy="1320462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FE462B1-0BC3-4576-9EF2-35779AC410FE}"/>
                </a:ext>
              </a:extLst>
            </p:cNvPr>
            <p:cNvCxnSpPr>
              <a:cxnSpLocks/>
            </p:cNvCxnSpPr>
            <p:nvPr/>
          </p:nvCxnSpPr>
          <p:spPr>
            <a:xfrm>
              <a:off x="2004969" y="6593748"/>
              <a:ext cx="751349" cy="3928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A13E3E-A98C-4ED7-87F5-721E964D30EF}"/>
                </a:ext>
              </a:extLst>
            </p:cNvPr>
            <p:cNvSpPr/>
            <p:nvPr/>
          </p:nvSpPr>
          <p:spPr>
            <a:xfrm>
              <a:off x="258661" y="5666170"/>
              <a:ext cx="227107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#ROI </a:t>
              </a:r>
              <a:r>
                <a:rPr lang="ko-KR" altLang="en-US"/>
                <a:t>유형</a:t>
              </a:r>
              <a:endParaRPr lang="en-US" altLang="ko-KR"/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rgbClr val="FF0000"/>
                  </a:solidFill>
                </a:rPr>
                <a:t>Background</a:t>
              </a:r>
              <a:r>
                <a:rPr lang="en-US" altLang="ko-KR" sz="1200"/>
                <a:t>: </a:t>
              </a:r>
              <a:r>
                <a:rPr lang="ko-KR" altLang="en-US" sz="1200"/>
                <a:t>노이즈 영역</a:t>
              </a:r>
              <a:endParaRPr lang="en-US" altLang="ko-KR" sz="1200"/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rgbClr val="0070C0"/>
                  </a:solidFill>
                </a:rPr>
                <a:t>Reference</a:t>
              </a:r>
              <a:r>
                <a:rPr lang="en-US" altLang="ko-KR" sz="1200"/>
                <a:t>: </a:t>
              </a:r>
              <a:r>
                <a:rPr lang="ko-KR" altLang="en-US" sz="1200"/>
                <a:t>기준 영역</a:t>
              </a:r>
              <a:endParaRPr lang="en-US" altLang="ko-KR" sz="1200"/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chemeClr val="accent6"/>
                  </a:solidFill>
                </a:rPr>
                <a:t>Material</a:t>
              </a:r>
              <a:r>
                <a:rPr lang="en-US" altLang="ko-KR" sz="1200"/>
                <a:t>: CNR </a:t>
              </a:r>
              <a:r>
                <a:rPr lang="ko-KR" altLang="en-US" sz="1200"/>
                <a:t>관심 영역</a:t>
              </a:r>
              <a:endParaRPr lang="ko-KR" altLang="en-US" sz="140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37442-7D20-413D-9AAE-125424CED0F1}"/>
              </a:ext>
            </a:extLst>
          </p:cNvPr>
          <p:cNvSpPr/>
          <p:nvPr/>
        </p:nvSpPr>
        <p:spPr>
          <a:xfrm>
            <a:off x="2673826" y="5399661"/>
            <a:ext cx="966996" cy="917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8667E4-869B-4B5F-AC40-18EE487CDAC0}"/>
              </a:ext>
            </a:extLst>
          </p:cNvPr>
          <p:cNvSpPr/>
          <p:nvPr/>
        </p:nvSpPr>
        <p:spPr>
          <a:xfrm>
            <a:off x="2673826" y="6383914"/>
            <a:ext cx="966996" cy="140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520B74-F516-4BCE-8459-C652BF20CE94}"/>
              </a:ext>
            </a:extLst>
          </p:cNvPr>
          <p:cNvGrpSpPr/>
          <p:nvPr/>
        </p:nvGrpSpPr>
        <p:grpSpPr>
          <a:xfrm>
            <a:off x="5687737" y="1730139"/>
            <a:ext cx="5666063" cy="3669521"/>
            <a:chOff x="-3231158" y="5831828"/>
            <a:chExt cx="5666063" cy="3669521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77F10D5-2E3E-406C-A6C5-E4EEF862C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231158" y="6702276"/>
              <a:ext cx="3489819" cy="27990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DB7179-9FD5-4B04-9E3C-E80C7E068D30}"/>
                </a:ext>
              </a:extLst>
            </p:cNvPr>
            <p:cNvSpPr/>
            <p:nvPr/>
          </p:nvSpPr>
          <p:spPr>
            <a:xfrm>
              <a:off x="241676" y="5831828"/>
              <a:ext cx="21932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SNR map, CNR map, </a:t>
              </a:r>
            </a:p>
            <a:p>
              <a:r>
                <a:rPr lang="en-US" altLang="ko-KR" sz="1600"/>
                <a:t>Raw intensity map</a:t>
              </a:r>
            </a:p>
            <a:p>
              <a:r>
                <a:rPr lang="en-US" altLang="ko-KR" sz="1600"/>
                <a:t>FILE List 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E417A8-8033-44FC-82BD-8BE1E27E134D}"/>
              </a:ext>
            </a:extLst>
          </p:cNvPr>
          <p:cNvSpPr/>
          <p:nvPr/>
        </p:nvSpPr>
        <p:spPr>
          <a:xfrm flipV="1">
            <a:off x="4790115" y="5399660"/>
            <a:ext cx="897622" cy="984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5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Mainscreen – (2)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2DAE6-9CC0-4227-A471-06C25AF7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26" y="1747283"/>
            <a:ext cx="6033946" cy="47455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E82DA4-9DB0-4596-A543-B0E46D465C0A}"/>
              </a:ext>
            </a:extLst>
          </p:cNvPr>
          <p:cNvGrpSpPr/>
          <p:nvPr/>
        </p:nvGrpSpPr>
        <p:grpSpPr>
          <a:xfrm>
            <a:off x="488432" y="6417578"/>
            <a:ext cx="3200463" cy="425806"/>
            <a:chOff x="-526637" y="6417578"/>
            <a:chExt cx="3200463" cy="425806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97C9384-07D6-459B-8B0D-E8C6EEA13D92}"/>
                </a:ext>
              </a:extLst>
            </p:cNvPr>
            <p:cNvCxnSpPr/>
            <p:nvPr/>
          </p:nvCxnSpPr>
          <p:spPr>
            <a:xfrm flipV="1">
              <a:off x="2004969" y="6417578"/>
              <a:ext cx="668857" cy="17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106785-9915-4731-8D77-8CA637D2C0DA}"/>
                </a:ext>
              </a:extLst>
            </p:cNvPr>
            <p:cNvSpPr/>
            <p:nvPr/>
          </p:nvSpPr>
          <p:spPr>
            <a:xfrm>
              <a:off x="-526637" y="6474052"/>
              <a:ext cx="25260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Intensity Monitor </a:t>
              </a:r>
              <a:r>
                <a:rPr lang="ko-KR" altLang="en-US"/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1A4F37-5DEF-463D-A581-49F1E042A197}"/>
              </a:ext>
            </a:extLst>
          </p:cNvPr>
          <p:cNvGrpSpPr/>
          <p:nvPr/>
        </p:nvGrpSpPr>
        <p:grpSpPr>
          <a:xfrm>
            <a:off x="8456104" y="1564481"/>
            <a:ext cx="3373653" cy="1556224"/>
            <a:chOff x="-462791" y="5666170"/>
            <a:chExt cx="3373653" cy="1556224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FE462B1-0BC3-4576-9EF2-35779AC41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2791" y="6702276"/>
              <a:ext cx="721452" cy="520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A13E3E-A98C-4ED7-87F5-721E964D30EF}"/>
                </a:ext>
              </a:extLst>
            </p:cNvPr>
            <p:cNvSpPr/>
            <p:nvPr/>
          </p:nvSpPr>
          <p:spPr>
            <a:xfrm>
              <a:off x="258661" y="5666170"/>
              <a:ext cx="2652201" cy="1138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Intensity Monitor</a:t>
              </a:r>
            </a:p>
            <a:p>
              <a:r>
                <a:rPr lang="ko-KR" altLang="en-US" sz="1400"/>
                <a:t>아래의 </a:t>
              </a:r>
              <a:r>
                <a:rPr lang="en-US" altLang="ko-KR" sz="1400"/>
                <a:t>Value Display</a:t>
              </a:r>
              <a:r>
                <a:rPr lang="ko-KR" altLang="en-US" sz="1400"/>
                <a:t>에서 설정</a:t>
              </a:r>
              <a:endParaRPr lang="en-US" altLang="ko-KR" sz="1400"/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rgbClr val="FF0000"/>
                  </a:solidFill>
                </a:rPr>
                <a:t>RAW Intensity</a:t>
              </a:r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rgbClr val="0070C0"/>
                  </a:solidFill>
                </a:rPr>
                <a:t>SNR</a:t>
              </a:r>
              <a:endParaRPr lang="en-US" altLang="ko-KR" sz="1200"/>
            </a:p>
            <a:p>
              <a:pPr marL="342900" indent="-342900">
                <a:buAutoNum type="arabicParenR"/>
              </a:pPr>
              <a:r>
                <a:rPr lang="en-US" altLang="ko-KR" sz="1200">
                  <a:solidFill>
                    <a:schemeClr val="accent6"/>
                  </a:solidFill>
                </a:rPr>
                <a:t>CNR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37442-7D20-413D-9AAE-125424CED0F1}"/>
              </a:ext>
            </a:extLst>
          </p:cNvPr>
          <p:cNvSpPr/>
          <p:nvPr/>
        </p:nvSpPr>
        <p:spPr>
          <a:xfrm>
            <a:off x="3688895" y="5399661"/>
            <a:ext cx="966996" cy="917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CF3CB0-495A-4000-ADAD-BB5882A207D7}"/>
              </a:ext>
            </a:extLst>
          </p:cNvPr>
          <p:cNvSpPr/>
          <p:nvPr/>
        </p:nvSpPr>
        <p:spPr>
          <a:xfrm>
            <a:off x="5812706" y="2402123"/>
            <a:ext cx="2895065" cy="178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E12D6C-A40D-4C8C-95F1-5231FCBDB8CA}"/>
              </a:ext>
            </a:extLst>
          </p:cNvPr>
          <p:cNvGrpSpPr/>
          <p:nvPr/>
        </p:nvGrpSpPr>
        <p:grpSpPr>
          <a:xfrm>
            <a:off x="7490729" y="610657"/>
            <a:ext cx="4339028" cy="1285832"/>
            <a:chOff x="-462791" y="5936562"/>
            <a:chExt cx="4339028" cy="1285832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E292812-497D-476A-9CDE-F10945B35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2791" y="6702276"/>
              <a:ext cx="721452" cy="520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98B132-C1D2-4771-A38D-B0B0CB6FEC78}"/>
                </a:ext>
              </a:extLst>
            </p:cNvPr>
            <p:cNvSpPr/>
            <p:nvPr/>
          </p:nvSpPr>
          <p:spPr>
            <a:xfrm>
              <a:off x="-272463" y="5936562"/>
              <a:ext cx="414870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ROI </a:t>
              </a:r>
              <a:r>
                <a:rPr lang="ko-KR" altLang="en-US"/>
                <a:t>편집을 누른 상태에서</a:t>
              </a:r>
              <a:endParaRPr lang="en-US" altLang="ko-KR"/>
            </a:p>
            <a:p>
              <a:r>
                <a:rPr lang="en-US" altLang="ko-KR"/>
                <a:t>ROI</a:t>
              </a:r>
              <a:r>
                <a:rPr lang="ko-KR" altLang="en-US"/>
                <a:t>를 선택하면 </a:t>
              </a:r>
              <a:r>
                <a:rPr lang="en-US" altLang="ko-KR"/>
                <a:t>ROI#</a:t>
              </a:r>
              <a:r>
                <a:rPr lang="ko-KR" altLang="en-US"/>
                <a:t>를 알수있습니다</a:t>
              </a:r>
              <a:r>
                <a:rPr lang="en-US" altLang="ko-KR"/>
                <a:t>.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31A3FD-06F5-4CCF-A627-F087FB1716D1}"/>
              </a:ext>
            </a:extLst>
          </p:cNvPr>
          <p:cNvSpPr/>
          <p:nvPr/>
        </p:nvSpPr>
        <p:spPr>
          <a:xfrm>
            <a:off x="3014445" y="1896490"/>
            <a:ext cx="4476284" cy="140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6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Mainscreen – (3)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6B1BC-9E9A-4C60-BBA4-C2604E29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81" y="1741124"/>
            <a:ext cx="4914091" cy="457492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06EDBF-01EA-41FC-B406-4D11913001F9}"/>
              </a:ext>
            </a:extLst>
          </p:cNvPr>
          <p:cNvGrpSpPr/>
          <p:nvPr/>
        </p:nvGrpSpPr>
        <p:grpSpPr>
          <a:xfrm>
            <a:off x="5310232" y="5286575"/>
            <a:ext cx="3649052" cy="736719"/>
            <a:chOff x="-3608663" y="9388264"/>
            <a:chExt cx="3649052" cy="736719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30AE506-AE8F-403E-8C0C-166534171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608663" y="9713924"/>
              <a:ext cx="785768" cy="4110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F923B8-AB90-4B6D-BFD4-B54FF000ED68}"/>
                </a:ext>
              </a:extLst>
            </p:cNvPr>
            <p:cNvSpPr/>
            <p:nvPr/>
          </p:nvSpPr>
          <p:spPr>
            <a:xfrm>
              <a:off x="-2822895" y="9388264"/>
              <a:ext cx="28632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/>
                <a:t>마우스 커서 위치에 해당하는</a:t>
              </a:r>
              <a:endParaRPr lang="en-US" altLang="ko-KR" sz="1600"/>
            </a:p>
            <a:p>
              <a:r>
                <a:rPr lang="ko-KR" altLang="en-US" sz="1600"/>
                <a:t>픽셀 위치 및 픽셀값 출력</a:t>
              </a:r>
              <a:endParaRPr lang="en-US" altLang="ko-KR" sz="160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9C4451-0961-4F84-BE9D-B665B32D55F0}"/>
              </a:ext>
            </a:extLst>
          </p:cNvPr>
          <p:cNvSpPr/>
          <p:nvPr/>
        </p:nvSpPr>
        <p:spPr>
          <a:xfrm flipV="1">
            <a:off x="985880" y="6023294"/>
            <a:ext cx="2201937" cy="3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B48C7A-397E-449E-A61B-E983F2182850}"/>
              </a:ext>
            </a:extLst>
          </p:cNvPr>
          <p:cNvSpPr/>
          <p:nvPr/>
        </p:nvSpPr>
        <p:spPr>
          <a:xfrm>
            <a:off x="932874" y="6348954"/>
            <a:ext cx="10694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기본구도</a:t>
            </a:r>
            <a:r>
              <a:rPr lang="en-US" altLang="ko-KR" sz="1600"/>
              <a:t>, </a:t>
            </a:r>
            <a:r>
              <a:rPr lang="ko-KR" altLang="en-US" sz="1600"/>
              <a:t>구도선택</a:t>
            </a:r>
            <a:r>
              <a:rPr lang="en-US" altLang="ko-KR" sz="1600"/>
              <a:t>(</a:t>
            </a:r>
            <a:r>
              <a:rPr lang="ko-KR" altLang="en-US" sz="1600"/>
              <a:t>이전</a:t>
            </a:r>
            <a:r>
              <a:rPr lang="en-US" altLang="ko-KR" sz="1600"/>
              <a:t>/</a:t>
            </a:r>
            <a:r>
              <a:rPr lang="ko-KR" altLang="en-US" sz="1600"/>
              <a:t>다음</a:t>
            </a:r>
            <a:r>
              <a:rPr lang="en-US" altLang="ko-KR" sz="1600"/>
              <a:t>), </a:t>
            </a:r>
            <a:r>
              <a:rPr lang="ko-KR" altLang="en-US" sz="1600"/>
              <a:t>위치조정</a:t>
            </a:r>
            <a:r>
              <a:rPr lang="en-US" altLang="ko-KR" sz="1600"/>
              <a:t>, </a:t>
            </a:r>
            <a:r>
              <a:rPr lang="ko-KR" altLang="en-US" sz="1600"/>
              <a:t>확대</a:t>
            </a:r>
            <a:r>
              <a:rPr lang="en-US" altLang="ko-KR" sz="1600"/>
              <a:t>/</a:t>
            </a:r>
            <a:r>
              <a:rPr lang="ko-KR" altLang="en-US" sz="1600"/>
              <a:t>축소</a:t>
            </a:r>
            <a:r>
              <a:rPr lang="en-US" altLang="ko-KR" sz="1600"/>
              <a:t>, Figure </a:t>
            </a:r>
            <a:r>
              <a:rPr lang="ko-KR" altLang="en-US" sz="1600"/>
              <a:t>모양</a:t>
            </a:r>
            <a:r>
              <a:rPr lang="en-US" altLang="ko-KR" sz="1600"/>
              <a:t>, Figure </a:t>
            </a:r>
            <a:r>
              <a:rPr lang="ko-KR" altLang="en-US" sz="1600"/>
              <a:t>저장</a:t>
            </a:r>
            <a:r>
              <a:rPr lang="en-US" altLang="ko-KR" sz="1600"/>
              <a:t>, Intensity range </a:t>
            </a:r>
            <a:r>
              <a:rPr lang="ko-KR" altLang="en-US" sz="1600"/>
              <a:t>및 </a:t>
            </a:r>
            <a:r>
              <a:rPr lang="en-US" altLang="ko-KR" sz="1600"/>
              <a:t>colormap </a:t>
            </a:r>
            <a:r>
              <a:rPr lang="ko-KR" altLang="en-US" sz="1600"/>
              <a:t>설정</a:t>
            </a:r>
            <a:endParaRPr lang="en-US" altLang="ko-KR" sz="16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3DA6B2-537E-4507-BA79-017DD47B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88" y="1547622"/>
            <a:ext cx="2019300" cy="192405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E4B9AD-3187-4A9E-97C9-DB0FFB102425}"/>
              </a:ext>
            </a:extLst>
          </p:cNvPr>
          <p:cNvCxnSpPr>
            <a:cxnSpLocks/>
          </p:cNvCxnSpPr>
          <p:nvPr/>
        </p:nvCxnSpPr>
        <p:spPr>
          <a:xfrm flipV="1">
            <a:off x="2952797" y="2743200"/>
            <a:ext cx="4390191" cy="3366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3E4FCC-3CB7-4776-BAD6-4789789B6995}"/>
              </a:ext>
            </a:extLst>
          </p:cNvPr>
          <p:cNvCxnSpPr>
            <a:cxnSpLocks/>
          </p:cNvCxnSpPr>
          <p:nvPr/>
        </p:nvCxnSpPr>
        <p:spPr>
          <a:xfrm flipH="1">
            <a:off x="9136390" y="1605289"/>
            <a:ext cx="785768" cy="411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40191B-A513-49B9-A18A-AEF4C3F9F829}"/>
              </a:ext>
            </a:extLst>
          </p:cNvPr>
          <p:cNvSpPr/>
          <p:nvPr/>
        </p:nvSpPr>
        <p:spPr>
          <a:xfrm>
            <a:off x="9922158" y="1279629"/>
            <a:ext cx="2019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Maximum</a:t>
            </a:r>
            <a:r>
              <a:rPr lang="ko-KR" altLang="en-US" sz="1600"/>
              <a:t>값</a:t>
            </a:r>
            <a:endParaRPr lang="en-US" altLang="ko-KR" sz="16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5616AB6-8B97-4704-A341-66B094CBBFF2}"/>
              </a:ext>
            </a:extLst>
          </p:cNvPr>
          <p:cNvCxnSpPr>
            <a:cxnSpLocks/>
          </p:cNvCxnSpPr>
          <p:nvPr/>
        </p:nvCxnSpPr>
        <p:spPr>
          <a:xfrm flipH="1">
            <a:off x="9136390" y="2074015"/>
            <a:ext cx="785768" cy="411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1A228C-71DA-4F27-A99D-A03B72E27FD8}"/>
              </a:ext>
            </a:extLst>
          </p:cNvPr>
          <p:cNvSpPr/>
          <p:nvPr/>
        </p:nvSpPr>
        <p:spPr>
          <a:xfrm>
            <a:off x="9922158" y="1840565"/>
            <a:ext cx="2019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Minimum</a:t>
            </a:r>
            <a:r>
              <a:rPr lang="ko-KR" altLang="en-US" sz="1600"/>
              <a:t>값</a:t>
            </a:r>
            <a:endParaRPr lang="en-US" altLang="ko-KR" sz="16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A0ABEAB-0893-4666-A170-CE489BCE39E2}"/>
              </a:ext>
            </a:extLst>
          </p:cNvPr>
          <p:cNvCxnSpPr>
            <a:cxnSpLocks/>
          </p:cNvCxnSpPr>
          <p:nvPr/>
        </p:nvCxnSpPr>
        <p:spPr>
          <a:xfrm flipH="1">
            <a:off x="9136390" y="2427583"/>
            <a:ext cx="785768" cy="411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D7109D-91B5-4E7B-8DF9-2829D24DBDD5}"/>
              </a:ext>
            </a:extLst>
          </p:cNvPr>
          <p:cNvSpPr/>
          <p:nvPr/>
        </p:nvSpPr>
        <p:spPr>
          <a:xfrm>
            <a:off x="9922158" y="2194133"/>
            <a:ext cx="2019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Colormap </a:t>
            </a:r>
            <a:r>
              <a:rPr lang="ko-KR" altLang="en-US" sz="1600"/>
              <a:t>유형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49499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Mainscreen – (4)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793EE-00E9-4132-AB71-06C84A5C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842" y="1544302"/>
            <a:ext cx="2692268" cy="494857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1FFA52-A07F-4F2F-B216-B51D5B642C93}"/>
              </a:ext>
            </a:extLst>
          </p:cNvPr>
          <p:cNvGrpSpPr/>
          <p:nvPr/>
        </p:nvGrpSpPr>
        <p:grpSpPr>
          <a:xfrm>
            <a:off x="503268" y="6123543"/>
            <a:ext cx="2434574" cy="369332"/>
            <a:chOff x="239252" y="6409081"/>
            <a:chExt cx="2434574" cy="369332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498F345-F9EC-41E0-A855-883410CAF9A0}"/>
                </a:ext>
              </a:extLst>
            </p:cNvPr>
            <p:cNvCxnSpPr/>
            <p:nvPr/>
          </p:nvCxnSpPr>
          <p:spPr>
            <a:xfrm flipV="1">
              <a:off x="2004969" y="6417578"/>
              <a:ext cx="668857" cy="1761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82E8BBD-C423-418A-A62C-0695984E31ED}"/>
                </a:ext>
              </a:extLst>
            </p:cNvPr>
            <p:cNvSpPr/>
            <p:nvPr/>
          </p:nvSpPr>
          <p:spPr>
            <a:xfrm>
              <a:off x="239252" y="6409081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리스트 초기화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24D114-C98C-4BAA-B91B-A3AE742B5D3E}"/>
              </a:ext>
            </a:extLst>
          </p:cNvPr>
          <p:cNvSpPr/>
          <p:nvPr/>
        </p:nvSpPr>
        <p:spPr>
          <a:xfrm>
            <a:off x="2937842" y="6098376"/>
            <a:ext cx="26922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1F3D7F-662D-46B4-8321-CEEA7FEA196B}"/>
              </a:ext>
            </a:extLst>
          </p:cNvPr>
          <p:cNvGrpSpPr/>
          <p:nvPr/>
        </p:nvGrpSpPr>
        <p:grpSpPr>
          <a:xfrm>
            <a:off x="5630111" y="1838166"/>
            <a:ext cx="5793977" cy="2677656"/>
            <a:chOff x="-429604" y="6409081"/>
            <a:chExt cx="5793977" cy="2677656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10A8477-BAEA-4247-A14D-AB581B68B2C8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-429604" y="6593752"/>
              <a:ext cx="668856" cy="11541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045E52-7999-41EF-9B48-BB394FA7311F}"/>
                </a:ext>
              </a:extLst>
            </p:cNvPr>
            <p:cNvSpPr/>
            <p:nvPr/>
          </p:nvSpPr>
          <p:spPr>
            <a:xfrm>
              <a:off x="239252" y="6409081"/>
              <a:ext cx="5125121" cy="2677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파일 리스트</a:t>
              </a:r>
              <a:endParaRPr lang="en-US" altLang="ko-KR"/>
            </a:p>
            <a:p>
              <a:r>
                <a:rPr lang="en-US" altLang="ko-KR" sz="1400"/>
                <a:t>1) </a:t>
              </a:r>
              <a:r>
                <a:rPr lang="ko-KR" altLang="en-US" sz="1400"/>
                <a:t>해당 항목을 더블클릭하면 이미지가 불러집니다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400"/>
                <a:t>2) NiFTI </a:t>
              </a:r>
              <a:r>
                <a:rPr lang="ko-KR" altLang="en-US" sz="1400"/>
                <a:t>포맷의 경우 임시파일로 변환되어 불러집니다</a:t>
              </a:r>
              <a:r>
                <a:rPr lang="en-US" altLang="ko-KR" sz="1400"/>
                <a:t>.</a:t>
              </a:r>
            </a:p>
            <a:p>
              <a:r>
                <a:rPr lang="en-US" altLang="ko-KR" sz="1100"/>
                <a:t>(ex) abc.nii (3 volume) -&gt; 	abc.nii_1.nptmp.npy</a:t>
              </a:r>
            </a:p>
            <a:p>
              <a:r>
                <a:rPr lang="en-US" altLang="ko-KR" sz="1100"/>
                <a:t>		abc.nii_2.nptmp.npy</a:t>
              </a:r>
            </a:p>
            <a:p>
              <a:r>
                <a:rPr lang="en-US" altLang="ko-KR" sz="1100"/>
                <a:t>		abc.nii_3.nptmp.npy</a:t>
              </a:r>
            </a:p>
            <a:p>
              <a:pPr marL="171450" indent="-171450">
                <a:buFont typeface="Wingdings" panose="05000000000000000000" pitchFamily="2" charset="2"/>
                <a:buChar char="è"/>
              </a:pPr>
              <a:r>
                <a:rPr lang="ko-KR" altLang="en-US" sz="1100">
                  <a:sym typeface="Wingdings" panose="05000000000000000000" pitchFamily="2" charset="2"/>
                </a:rPr>
                <a:t>위 부분에 대해서는 추후에 개선시키겠습니다</a:t>
              </a:r>
              <a:r>
                <a:rPr lang="en-US" altLang="ko-KR" sz="1100">
                  <a:sym typeface="Wingdings" panose="05000000000000000000" pitchFamily="2" charset="2"/>
                </a:rPr>
                <a:t>.</a:t>
              </a:r>
            </a:p>
            <a:p>
              <a:endParaRPr lang="en-US" altLang="ko-KR" sz="1100">
                <a:sym typeface="Wingdings" panose="05000000000000000000" pitchFamily="2" charset="2"/>
              </a:endParaRPr>
            </a:p>
            <a:p>
              <a:pPr lvl="0"/>
              <a:r>
                <a:rPr lang="en-US" altLang="ko-KR" sz="1400">
                  <a:solidFill>
                    <a:prstClr val="black"/>
                  </a:solidFill>
                </a:rPr>
                <a:t>3) </a:t>
              </a:r>
              <a:r>
                <a:rPr lang="ko-KR" altLang="en-US" sz="1400">
                  <a:solidFill>
                    <a:prstClr val="black"/>
                  </a:solidFill>
                </a:rPr>
                <a:t>초기화를 누르면 목록이 제거됩니다</a:t>
              </a:r>
              <a:r>
                <a:rPr lang="en-US" altLang="ko-KR" sz="1400">
                  <a:solidFill>
                    <a:prstClr val="black"/>
                  </a:solidFill>
                </a:rPr>
                <a:t>. </a:t>
              </a:r>
              <a:r>
                <a:rPr lang="ko-KR" altLang="en-US" sz="1400">
                  <a:solidFill>
                    <a:prstClr val="black"/>
                  </a:solidFill>
                </a:rPr>
                <a:t>현재 열려있는 파일은</a:t>
              </a:r>
              <a:endParaRPr lang="en-US" altLang="ko-KR" sz="1400">
                <a:solidFill>
                  <a:prstClr val="black"/>
                </a:solidFill>
              </a:endParaRPr>
            </a:p>
            <a:p>
              <a:pPr lvl="0"/>
              <a:r>
                <a:rPr lang="ko-KR" altLang="en-US" sz="1400">
                  <a:solidFill>
                    <a:prstClr val="black"/>
                  </a:solidFill>
                </a:rPr>
                <a:t>열린 상태로 유지됩니다</a:t>
              </a:r>
              <a:r>
                <a:rPr lang="en-US" altLang="ko-KR" sz="1400">
                  <a:solidFill>
                    <a:prstClr val="black"/>
                  </a:solidFill>
                </a:rPr>
                <a:t>.</a:t>
              </a:r>
            </a:p>
            <a:p>
              <a:endParaRPr lang="en-US" altLang="ko-KR" sz="1100"/>
            </a:p>
            <a:p>
              <a:endParaRPr lang="en-US" altLang="ko-KR" sz="1400"/>
            </a:p>
            <a:p>
              <a:endParaRPr lang="en-US" altLang="ko-KR" sz="140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B88C70-A0E6-45EC-BA15-04A4AED53BC3}"/>
              </a:ext>
            </a:extLst>
          </p:cNvPr>
          <p:cNvSpPr/>
          <p:nvPr/>
        </p:nvSpPr>
        <p:spPr>
          <a:xfrm>
            <a:off x="2937842" y="1838166"/>
            <a:ext cx="2692268" cy="3824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3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(1)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2DAE6-9CC0-4227-A471-06C25AF7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81" y="1747283"/>
            <a:ext cx="6032636" cy="47455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13E3E-A98C-4ED7-87F5-721E964D30EF}"/>
              </a:ext>
            </a:extLst>
          </p:cNvPr>
          <p:cNvSpPr/>
          <p:nvPr/>
        </p:nvSpPr>
        <p:spPr>
          <a:xfrm>
            <a:off x="160576" y="1598107"/>
            <a:ext cx="227107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/>
              <a:t>#ROI </a:t>
            </a:r>
            <a:r>
              <a:rPr lang="ko-KR" altLang="en-US"/>
              <a:t>유형</a:t>
            </a:r>
            <a:endParaRPr lang="en-US" altLang="ko-KR"/>
          </a:p>
          <a:p>
            <a:pPr marL="342900" indent="-342900">
              <a:buAutoNum type="arabicParenR"/>
            </a:pPr>
            <a:r>
              <a:rPr lang="en-US" altLang="ko-KR" sz="1200">
                <a:solidFill>
                  <a:srgbClr val="FF0000"/>
                </a:solidFill>
              </a:rPr>
              <a:t>Background</a:t>
            </a:r>
            <a:r>
              <a:rPr lang="en-US" altLang="ko-KR" sz="1200"/>
              <a:t>: </a:t>
            </a:r>
            <a:r>
              <a:rPr lang="ko-KR" altLang="en-US" sz="1200"/>
              <a:t>노이즈 영역</a:t>
            </a:r>
            <a:endParaRPr lang="en-US" altLang="ko-KR" sz="1200"/>
          </a:p>
          <a:p>
            <a:pPr marL="342900" indent="-342900">
              <a:buAutoNum type="arabicParenR"/>
            </a:pPr>
            <a:r>
              <a:rPr lang="en-US" altLang="ko-KR" sz="1200">
                <a:solidFill>
                  <a:srgbClr val="0070C0"/>
                </a:solidFill>
              </a:rPr>
              <a:t>Reference</a:t>
            </a:r>
            <a:r>
              <a:rPr lang="en-US" altLang="ko-KR" sz="1200"/>
              <a:t>: </a:t>
            </a:r>
            <a:r>
              <a:rPr lang="ko-KR" altLang="en-US" sz="1200"/>
              <a:t>기준 영역</a:t>
            </a:r>
            <a:endParaRPr lang="en-US" altLang="ko-KR" sz="1200"/>
          </a:p>
          <a:p>
            <a:pPr marL="342900" indent="-342900">
              <a:buAutoNum type="arabicParenR"/>
            </a:pPr>
            <a:r>
              <a:rPr lang="en-US" altLang="ko-KR" sz="1200">
                <a:solidFill>
                  <a:schemeClr val="accent6"/>
                </a:solidFill>
              </a:rPr>
              <a:t>Material</a:t>
            </a:r>
            <a:r>
              <a:rPr lang="en-US" altLang="ko-KR" sz="1200"/>
              <a:t>: CNR </a:t>
            </a:r>
            <a:r>
              <a:rPr lang="ko-KR" altLang="en-US" sz="1200"/>
              <a:t>관심 영역</a:t>
            </a:r>
            <a:endParaRPr lang="ko-KR" altLang="en-US" sz="140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C8F5DE-7A6B-426A-A1CF-8857416DB212}"/>
              </a:ext>
            </a:extLst>
          </p:cNvPr>
          <p:cNvCxnSpPr>
            <a:cxnSpLocks/>
          </p:cNvCxnSpPr>
          <p:nvPr/>
        </p:nvCxnSpPr>
        <p:spPr>
          <a:xfrm>
            <a:off x="2222775" y="5359799"/>
            <a:ext cx="509230" cy="225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AF3691-49E5-460B-AD8C-C66CECAEED97}"/>
              </a:ext>
            </a:extLst>
          </p:cNvPr>
          <p:cNvSpPr/>
          <p:nvPr/>
        </p:nvSpPr>
        <p:spPr>
          <a:xfrm>
            <a:off x="0" y="5205911"/>
            <a:ext cx="2369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1) ROI </a:t>
            </a:r>
            <a:r>
              <a:rPr lang="ko-KR" altLang="en-US" sz="1400"/>
              <a:t>유형을 선택합니다</a:t>
            </a:r>
            <a:r>
              <a:rPr lang="en-US" altLang="ko-KR" sz="1400"/>
              <a:t>.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83EBA6-309B-4C15-B136-0D1F6F2281E4}"/>
              </a:ext>
            </a:extLst>
          </p:cNvPr>
          <p:cNvCxnSpPr>
            <a:cxnSpLocks/>
          </p:cNvCxnSpPr>
          <p:nvPr/>
        </p:nvCxnSpPr>
        <p:spPr>
          <a:xfrm>
            <a:off x="2193500" y="4713413"/>
            <a:ext cx="1019483" cy="379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7123EF-73ED-4A51-985A-5A12199DF4B0}"/>
              </a:ext>
            </a:extLst>
          </p:cNvPr>
          <p:cNvSpPr/>
          <p:nvPr/>
        </p:nvSpPr>
        <p:spPr>
          <a:xfrm>
            <a:off x="-29275" y="4559525"/>
            <a:ext cx="2369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2) ROI </a:t>
            </a:r>
            <a:r>
              <a:rPr lang="ko-KR" altLang="en-US" sz="1400"/>
              <a:t>모양을 선택합니다</a:t>
            </a:r>
            <a:r>
              <a:rPr lang="en-US" altLang="ko-KR" sz="1400"/>
              <a:t>.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BB9777-FE00-4149-93F2-28D3ADF697F8}"/>
              </a:ext>
            </a:extLst>
          </p:cNvPr>
          <p:cNvCxnSpPr>
            <a:cxnSpLocks/>
          </p:cNvCxnSpPr>
          <p:nvPr/>
        </p:nvCxnSpPr>
        <p:spPr>
          <a:xfrm>
            <a:off x="2673826" y="3180200"/>
            <a:ext cx="1414713" cy="359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2DB8FB-84AC-4DAE-99F4-EF7CF602826A}"/>
              </a:ext>
            </a:extLst>
          </p:cNvPr>
          <p:cNvSpPr/>
          <p:nvPr/>
        </p:nvSpPr>
        <p:spPr>
          <a:xfrm>
            <a:off x="846281" y="3005802"/>
            <a:ext cx="2369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3) ROI</a:t>
            </a:r>
            <a:r>
              <a:rPr lang="ko-KR" altLang="en-US" sz="1400"/>
              <a:t>를 지정합니다</a:t>
            </a:r>
            <a:r>
              <a:rPr lang="en-US" altLang="ko-KR" sz="1400"/>
              <a:t>.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220CDA5-0258-4E70-BB4D-49D6CF84E0AD}"/>
              </a:ext>
            </a:extLst>
          </p:cNvPr>
          <p:cNvCxnSpPr>
            <a:cxnSpLocks/>
          </p:cNvCxnSpPr>
          <p:nvPr/>
        </p:nvCxnSpPr>
        <p:spPr>
          <a:xfrm flipH="1">
            <a:off x="4654422" y="1300294"/>
            <a:ext cx="697754" cy="390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99AD04-1755-4A8D-A0B6-75688CFFCEFB}"/>
              </a:ext>
            </a:extLst>
          </p:cNvPr>
          <p:cNvSpPr/>
          <p:nvPr/>
        </p:nvSpPr>
        <p:spPr>
          <a:xfrm>
            <a:off x="8841996" y="752191"/>
            <a:ext cx="31894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/>
          </a:p>
          <a:p>
            <a:r>
              <a:rPr lang="en-US" altLang="ko-KR" sz="1400"/>
              <a:t>5) </a:t>
            </a:r>
            <a:r>
              <a:rPr lang="ko-KR" altLang="en-US" sz="1400"/>
              <a:t>흰 원을 드래그하여 </a:t>
            </a:r>
            <a:r>
              <a:rPr lang="en-US" altLang="ko-KR" sz="1400"/>
              <a:t>ROI</a:t>
            </a:r>
            <a:r>
              <a:rPr lang="ko-KR" altLang="en-US" sz="1400"/>
              <a:t>를 세밀하게 조정할 수 있습니다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6) ROI</a:t>
            </a:r>
            <a:r>
              <a:rPr lang="ko-KR" altLang="en-US" sz="1400"/>
              <a:t>의 유형을 변경하고 싶으시면 마우스 우클릭을 하여 변경하시면 됩니다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7) ROI</a:t>
            </a:r>
            <a:r>
              <a:rPr lang="ko-KR" altLang="en-US" sz="1400"/>
              <a:t>를 삭제하고 싶으시면 마우스 우클릭을 하여 삭제를 누르면 됩니다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4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0032EE-AAD5-46D8-9563-F298132B16B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435758" y="1983298"/>
            <a:ext cx="3406238" cy="144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D6BC1F-AFB4-4F53-810F-1E906E3BF4E2}"/>
              </a:ext>
            </a:extLst>
          </p:cNvPr>
          <p:cNvSpPr/>
          <p:nvPr/>
        </p:nvSpPr>
        <p:spPr>
          <a:xfrm>
            <a:off x="5352176" y="622377"/>
            <a:ext cx="2553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4) ROI</a:t>
            </a:r>
            <a:r>
              <a:rPr lang="ko-KR" altLang="en-US" sz="1400"/>
              <a:t>를 수정</a:t>
            </a:r>
            <a:r>
              <a:rPr lang="en-US" altLang="ko-KR" sz="1400"/>
              <a:t>/</a:t>
            </a:r>
            <a:r>
              <a:rPr lang="ko-KR" altLang="en-US" sz="1400"/>
              <a:t>삭제해야 할 경우 </a:t>
            </a:r>
            <a:r>
              <a:rPr lang="en-US" altLang="ko-KR" sz="1400"/>
              <a:t>ROI </a:t>
            </a:r>
            <a:r>
              <a:rPr lang="ko-KR" altLang="en-US" sz="1400"/>
              <a:t>편집을 누른뒤 원하는 </a:t>
            </a:r>
            <a:r>
              <a:rPr lang="en-US" altLang="ko-KR" sz="1400"/>
              <a:t>ROI</a:t>
            </a:r>
            <a:r>
              <a:rPr lang="ko-KR" altLang="en-US" sz="1400"/>
              <a:t>를 선택합니다</a:t>
            </a:r>
            <a:r>
              <a:rPr lang="en-US" altLang="ko-KR" sz="1400"/>
              <a:t>.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0E17C0-B194-4D8D-A4B5-91A09577D794}"/>
              </a:ext>
            </a:extLst>
          </p:cNvPr>
          <p:cNvCxnSpPr>
            <a:cxnSpLocks/>
          </p:cNvCxnSpPr>
          <p:nvPr/>
        </p:nvCxnSpPr>
        <p:spPr>
          <a:xfrm flipH="1">
            <a:off x="5326086" y="4238086"/>
            <a:ext cx="4061195" cy="888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2CEA9C-05DB-4B73-A014-7F9BD3D914A9}"/>
              </a:ext>
            </a:extLst>
          </p:cNvPr>
          <p:cNvSpPr/>
          <p:nvPr/>
        </p:nvSpPr>
        <p:spPr>
          <a:xfrm>
            <a:off x="9410533" y="3820861"/>
            <a:ext cx="2553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8) </a:t>
            </a:r>
            <a:r>
              <a:rPr lang="ko-KR" altLang="en-US" sz="1400"/>
              <a:t>현재 </a:t>
            </a:r>
            <a:r>
              <a:rPr lang="en-US" altLang="ko-KR" sz="1400"/>
              <a:t>ROI</a:t>
            </a:r>
            <a:r>
              <a:rPr lang="ko-KR" altLang="en-US" sz="1400"/>
              <a:t>셋을 저장할 수 있고 이를 다시 불러올수있습니다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9) </a:t>
            </a:r>
            <a:r>
              <a:rPr lang="ko-KR" altLang="en-US" sz="1400"/>
              <a:t>현재 </a:t>
            </a:r>
            <a:r>
              <a:rPr lang="en-US" altLang="ko-KR" sz="1400"/>
              <a:t>ROI</a:t>
            </a:r>
            <a:r>
              <a:rPr lang="ko-KR" altLang="en-US" sz="1400"/>
              <a:t>를 전부 지우고 싶으면 </a:t>
            </a:r>
            <a:r>
              <a:rPr lang="en-US" altLang="ko-KR" sz="1400"/>
              <a:t>ROI </a:t>
            </a:r>
            <a:r>
              <a:rPr lang="ko-KR" altLang="en-US" sz="1400"/>
              <a:t>초기화를 누르면 됩니다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81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(2)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CFC4E-9ADF-4063-B8C2-B4CB2846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4" t="534" r="50847" b="46318"/>
          <a:stretch/>
        </p:blipFill>
        <p:spPr>
          <a:xfrm>
            <a:off x="380021" y="2214880"/>
            <a:ext cx="4595839" cy="36449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25A5B0-5B40-4CC2-BE5B-A898A4725379}"/>
              </a:ext>
            </a:extLst>
          </p:cNvPr>
          <p:cNvCxnSpPr>
            <a:cxnSpLocks/>
          </p:cNvCxnSpPr>
          <p:nvPr/>
        </p:nvCxnSpPr>
        <p:spPr>
          <a:xfrm flipH="1">
            <a:off x="891413" y="1677512"/>
            <a:ext cx="4061195" cy="888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4975860" y="1598520"/>
            <a:ext cx="678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Bruker2Nifti </a:t>
            </a:r>
            <a:r>
              <a:rPr lang="ko-KR" altLang="en-US" sz="1400"/>
              <a:t>라이브러리를 이용하여 </a:t>
            </a:r>
            <a:r>
              <a:rPr lang="en-US" altLang="ko-KR" sz="1400"/>
              <a:t>bruker </a:t>
            </a:r>
            <a:r>
              <a:rPr lang="ko-KR" altLang="en-US" sz="1400"/>
              <a:t>파일을 </a:t>
            </a:r>
            <a:r>
              <a:rPr lang="en-US" altLang="ko-KR" sz="1400"/>
              <a:t>Nifti</a:t>
            </a:r>
            <a:r>
              <a:rPr lang="ko-KR" altLang="en-US" sz="1400"/>
              <a:t>로 변환할 수 있습니다</a:t>
            </a:r>
            <a:r>
              <a:rPr lang="en-US" altLang="ko-KR" sz="1400"/>
              <a:t>.</a:t>
            </a:r>
          </a:p>
          <a:p>
            <a:pPr marL="342900" indent="-342900">
              <a:buAutoNum type="arabicParenR"/>
            </a:pPr>
            <a:endParaRPr lang="en-US" altLang="ko-KR" sz="1400"/>
          </a:p>
          <a:p>
            <a:pPr marL="342900" indent="-342900">
              <a:buAutoNum type="arabicParenR"/>
            </a:pPr>
            <a:r>
              <a:rPr lang="ko-KR" altLang="en-US" sz="1400"/>
              <a:t>폴더 경로를 지정합니다</a:t>
            </a:r>
            <a:r>
              <a:rPr lang="en-US" altLang="ko-KR" sz="1400"/>
              <a:t>.</a:t>
            </a:r>
          </a:p>
          <a:p>
            <a:pPr marL="342900" indent="-342900">
              <a:buAutoNum type="arabicParenR"/>
            </a:pP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F8714-BC9D-4845-830A-E3DEE7C7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2" y="2470896"/>
            <a:ext cx="4970145" cy="313286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18183E-2691-458E-AEB3-F8DEC7B646AC}"/>
              </a:ext>
            </a:extLst>
          </p:cNvPr>
          <p:cNvGrpSpPr/>
          <p:nvPr/>
        </p:nvGrpSpPr>
        <p:grpSpPr>
          <a:xfrm>
            <a:off x="3720722" y="5525135"/>
            <a:ext cx="5101076" cy="1111378"/>
            <a:chOff x="50566" y="5785506"/>
            <a:chExt cx="5101076" cy="1111378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0E90917-1557-4E63-AF9E-257D5BAC8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969" y="5785506"/>
              <a:ext cx="596135" cy="8082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AE8FAE-7DE2-4B8D-A327-61CA71E6BD30}"/>
                </a:ext>
              </a:extLst>
            </p:cNvPr>
            <p:cNvSpPr/>
            <p:nvPr/>
          </p:nvSpPr>
          <p:spPr>
            <a:xfrm>
              <a:off x="50566" y="6589107"/>
              <a:ext cx="51010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/>
                <a:t>1,2,3,4,5</a:t>
              </a:r>
              <a:r>
                <a:rPr lang="ko-KR" altLang="en-US" sz="1400"/>
                <a:t>와 같은 시퀀스 폴더의 부모 폴더를 선택해야 합니다</a:t>
              </a:r>
              <a:r>
                <a:rPr lang="en-US" altLang="ko-KR" sz="1400"/>
                <a:t>!</a:t>
              </a:r>
              <a:endParaRPr lang="ko-KR" altLang="en-US" sz="140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4CCA24-A18C-42D6-99C9-4578E3FF91E6}"/>
              </a:ext>
            </a:extLst>
          </p:cNvPr>
          <p:cNvSpPr/>
          <p:nvPr/>
        </p:nvSpPr>
        <p:spPr>
          <a:xfrm>
            <a:off x="6009553" y="5155803"/>
            <a:ext cx="173998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5A06CE-0386-4C65-8F42-DE1A7F5EBEC6}"/>
              </a:ext>
            </a:extLst>
          </p:cNvPr>
          <p:cNvSpPr/>
          <p:nvPr/>
        </p:nvSpPr>
        <p:spPr>
          <a:xfrm>
            <a:off x="6343983" y="3175472"/>
            <a:ext cx="605458" cy="610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BDAC5-40C0-4387-93E4-981D0B1E384A}"/>
              </a:ext>
            </a:extLst>
          </p:cNvPr>
          <p:cNvSpPr/>
          <p:nvPr/>
        </p:nvSpPr>
        <p:spPr>
          <a:xfrm>
            <a:off x="6949441" y="3111414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선택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C98E35-7979-443A-9DBC-BBBCFDB82389}"/>
              </a:ext>
            </a:extLst>
          </p:cNvPr>
          <p:cNvSpPr/>
          <p:nvPr/>
        </p:nvSpPr>
        <p:spPr>
          <a:xfrm>
            <a:off x="7381371" y="4745245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선택</a:t>
            </a:r>
            <a:r>
              <a:rPr lang="en-US" altLang="ko-KR">
                <a:solidFill>
                  <a:srgbClr val="FF0000"/>
                </a:solidFill>
              </a:rPr>
              <a:t>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1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F374A-8ECB-44D6-91EA-13B78AEE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Usage – (2)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CFC4E-9ADF-4063-B8C2-B4CB2846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4" t="534" r="50847" b="46318"/>
          <a:stretch/>
        </p:blipFill>
        <p:spPr>
          <a:xfrm>
            <a:off x="380021" y="2214880"/>
            <a:ext cx="4595839" cy="36449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25A5B0-5B40-4CC2-BE5B-A898A4725379}"/>
              </a:ext>
            </a:extLst>
          </p:cNvPr>
          <p:cNvCxnSpPr>
            <a:cxnSpLocks/>
          </p:cNvCxnSpPr>
          <p:nvPr/>
        </p:nvCxnSpPr>
        <p:spPr>
          <a:xfrm flipH="1">
            <a:off x="891413" y="1677512"/>
            <a:ext cx="4061195" cy="888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ADA66-A1FE-4878-897A-CA41DADF9FFF}"/>
              </a:ext>
            </a:extLst>
          </p:cNvPr>
          <p:cNvSpPr/>
          <p:nvPr/>
        </p:nvSpPr>
        <p:spPr>
          <a:xfrm>
            <a:off x="4975860" y="1598520"/>
            <a:ext cx="678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Bruker2Nifti </a:t>
            </a:r>
            <a:r>
              <a:rPr lang="ko-KR" altLang="en-US" sz="1400"/>
              <a:t>라이브러리를 이용하여 </a:t>
            </a:r>
            <a:r>
              <a:rPr lang="en-US" altLang="ko-KR" sz="1400"/>
              <a:t>bruker </a:t>
            </a:r>
            <a:r>
              <a:rPr lang="ko-KR" altLang="en-US" sz="1400"/>
              <a:t>파일을 </a:t>
            </a:r>
            <a:r>
              <a:rPr lang="en-US" altLang="ko-KR" sz="1400"/>
              <a:t>Nifti</a:t>
            </a:r>
            <a:r>
              <a:rPr lang="ko-KR" altLang="en-US" sz="1400"/>
              <a:t>로 변환할 수 있습니다</a:t>
            </a:r>
            <a:r>
              <a:rPr lang="en-US" altLang="ko-KR" sz="1400"/>
              <a:t>.</a:t>
            </a:r>
          </a:p>
          <a:p>
            <a:pPr marL="342900" indent="-342900">
              <a:buAutoNum type="arabicParenR"/>
            </a:pPr>
            <a:endParaRPr lang="en-US" altLang="ko-KR" sz="1400"/>
          </a:p>
          <a:p>
            <a:pPr marL="342900" indent="-342900">
              <a:buAutoNum type="arabicParenR" startAt="2"/>
            </a:pPr>
            <a:r>
              <a:rPr lang="en-US" altLang="ko-KR" sz="1400"/>
              <a:t>Output </a:t>
            </a:r>
            <a:r>
              <a:rPr lang="ko-KR" altLang="en-US" sz="1400"/>
              <a:t>폴더를 지정합니다</a:t>
            </a:r>
            <a:r>
              <a:rPr lang="en-US" altLang="ko-KR" sz="14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F8714-BC9D-4845-830A-E3DEE7C7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2" y="2470896"/>
            <a:ext cx="4970145" cy="31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559</Words>
  <Application>Microsoft Office PowerPoint</Application>
  <PresentationFormat>와이드스크린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XNR Manual</vt:lpstr>
      <vt:lpstr>1. Installation</vt:lpstr>
      <vt:lpstr>2. Mainscreen – (1)</vt:lpstr>
      <vt:lpstr>2. Mainscreen – (2)</vt:lpstr>
      <vt:lpstr>2. Mainscreen – (3)</vt:lpstr>
      <vt:lpstr>2. Mainscreen – (4)</vt:lpstr>
      <vt:lpstr>3. Usage – (1)</vt:lpstr>
      <vt:lpstr>3. Usage – (2)</vt:lpstr>
      <vt:lpstr>3. Usage – (2)</vt:lpstr>
      <vt:lpstr>3. Usage – (2)</vt:lpstr>
      <vt:lpstr>3. Usage – (2)</vt:lpstr>
      <vt:lpstr>3. Usage – (2)</vt:lpstr>
      <vt:lpstr>4. Notice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XNR Manual</dc:title>
  <dc:creator>윤흥 김</dc:creator>
  <cp:lastModifiedBy>김윤흥</cp:lastModifiedBy>
  <cp:revision>7</cp:revision>
  <dcterms:created xsi:type="dcterms:W3CDTF">2021-11-23T02:47:19Z</dcterms:created>
  <dcterms:modified xsi:type="dcterms:W3CDTF">2021-11-23T03:27:55Z</dcterms:modified>
</cp:coreProperties>
</file>